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74" r:id="rId3"/>
    <p:sldId id="273" r:id="rId4"/>
    <p:sldId id="264" r:id="rId5"/>
    <p:sldId id="265" r:id="rId6"/>
    <p:sldId id="263" r:id="rId7"/>
    <p:sldId id="262" r:id="rId8"/>
    <p:sldId id="266" r:id="rId9"/>
    <p:sldId id="275" r:id="rId10"/>
    <p:sldId id="257" r:id="rId11"/>
    <p:sldId id="258" r:id="rId12"/>
    <p:sldId id="259" r:id="rId13"/>
    <p:sldId id="279" r:id="rId14"/>
    <p:sldId id="260" r:id="rId15"/>
    <p:sldId id="261" r:id="rId16"/>
    <p:sldId id="270" r:id="rId17"/>
    <p:sldId id="269" r:id="rId18"/>
    <p:sldId id="268" r:id="rId19"/>
    <p:sldId id="276" r:id="rId20"/>
    <p:sldId id="267" r:id="rId21"/>
    <p:sldId id="278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93"/>
  </p:normalViewPr>
  <p:slideViewPr>
    <p:cSldViewPr snapToGrid="0" snapToObjects="1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03F415-A2C6-124C-9887-7D3B9393BE35}" type="datetimeFigureOut">
              <a:rPr lang="en-US" smtClean="0"/>
              <a:t>9/25/19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612F95-AF46-EA43-A490-C3FC59010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06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Credit: Rube Goldberg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12F95-AF46-EA43-A490-C3FC590108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35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 </a:t>
            </a:r>
            <a:r>
              <a:rPr lang="en-US" dirty="0" err="1"/>
              <a:t>xkcd</a:t>
            </a:r>
            <a:r>
              <a:rPr lang="en-US" dirty="0"/>
              <a:t>: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xkcd.com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/2019/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12F95-AF46-EA43-A490-C3FC590108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453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Credit: </a:t>
            </a:r>
            <a:r>
              <a:rPr lang="en-US" dirty="0" err="1"/>
              <a:t>Atalassian</a:t>
            </a:r>
            <a:r>
              <a:rPr lang="en-US" dirty="0"/>
              <a:t>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12F95-AF46-EA43-A490-C3FC590108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168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12F95-AF46-EA43-A490-C3FC590108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94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43B76-23E0-F34C-8CB6-83C12E1892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691489-4380-E347-9F61-8B7A86CB9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CC876-34F8-F44C-82DA-2B744261E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01F03-B078-BD48-9CDD-F0326F7BE006}" type="datetime1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1CFE0-12EC-E946-BAB3-BCD05C4BA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66092-D4DC-BC44-8578-4A093634A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81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18817-D26E-694A-A8B4-4B4EE92A7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68F6AF-56A2-2740-8230-7396D75DD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C2752-4404-7B4D-AFC6-648BFCB0C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3BBCD-38A1-A046-8914-C994C689DA57}" type="datetime1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E7A52-59E1-B94F-BC15-A09092C9A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7C058-DAAB-DE4E-835B-395C8C25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3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3241B3-0A3F-3F4B-96C0-EF9E3BA1E7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4A9D04-E056-214D-B0D6-F467A0428C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5D7CA-B440-C74B-95C2-F2C382BD0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F3271-D979-354D-AEA2-3F54B14B2221}" type="datetime1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C01E6-0483-3944-8608-3B211E1D3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2B5DC-8418-674D-A791-FAF4A9E6B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08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87AC1-5DB4-4840-AB1B-8D9813887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75311-8745-C048-A789-26D71F144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DC59C-F42D-A74C-BFB9-A26190B7E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F304C-9154-9A49-916F-D02BED26FF80}" type="datetime1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AF4FA-F546-D947-94A4-E312A583E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C3859-C5DD-A643-B335-5DD9FACA5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244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054EF-CFCC-AD48-9ED0-E459D674E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6EEF8B-0354-3747-AA1D-999C311D8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365E4-C33C-9C4C-A187-CF4ABA148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D0082-BF44-8E43-960B-6B280115C4CC}" type="datetime1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6ED63-BD94-0441-A4B0-42621940F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514FE-7823-C24E-BE10-F9051A843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81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32CF7-6609-1949-BD05-2428688AC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53B09-DE7E-CA48-B959-DE466EF2AE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9AA77D-4BAA-EB40-8068-D570F59EEE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9833D9-3202-8C4D-A3EC-18FD199B5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45D78-3AB3-CA45-AAAA-8369621A1260}" type="datetime1">
              <a:rPr lang="en-US" smtClean="0"/>
              <a:t>9/25/19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1059F-F3B7-314E-9434-26C112057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CE334-06C5-2C47-BBA6-239A1E89E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935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899F6-4EB6-A141-B704-6533F155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F6A40-702A-BF4C-8DA0-D37A18313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35B34B-08ED-D44C-883C-941A3CE125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897CFB-965F-5E43-BD9E-A29462D6DA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6CBC22-8913-9D4F-BD67-A6DF4B1C6F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A32A26-2329-FB48-AC89-C41FF4AB8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576DE-3B22-A942-BE99-2834978200D7}" type="datetime1">
              <a:rPr lang="en-US" smtClean="0"/>
              <a:t>9/25/19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7ACDD3-3148-F847-BC6B-CAA447C01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2E51B1-44A6-964E-8713-3FE88AFBB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111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CD086-A03B-C845-8E9A-E4B460876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5EB02D-C7FB-D945-B518-CC43089A1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73698-12DF-1449-9020-DE34D6669C65}" type="datetime1">
              <a:rPr lang="en-US" smtClean="0"/>
              <a:t>9/25/19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45639E-D5CE-8A42-A446-40CB4F781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22DA45-B8CD-EA42-8793-781A73CC0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01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EBB5CD-669B-A847-A524-C15CD83AA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35702-BC8F-2E46-BA35-F7AFD1EB4477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3D1B9D-AA3D-C047-9CE5-90C71109C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E8F3B-EE60-0441-8FF9-06FC0E07C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353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B43EA-F40F-7B46-B7E1-B8BEF7D56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7429E-4673-9D4B-9F4E-8751C8042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EC3E87-257F-8A47-8369-AE14A08610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AFB6CB-DF90-D54C-8821-301E6F7E1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7B790-AA9D-D74E-A804-590DE7F186B6}" type="datetime1">
              <a:rPr lang="en-US" smtClean="0"/>
              <a:t>9/25/19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557045-36C1-F84C-8EB3-DC46F6CCF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483354-2171-A94B-8505-6005BA505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65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446A4-83B3-B248-A458-D9412994C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C0264-3458-0E43-88CD-6FE42443D9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2B6276-F291-494C-B6EC-6AAFF3C45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1E294A-ED2F-DE4B-9945-3AA4974DE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49EBD-3499-D146-BFB8-ADE8FEC3A333}" type="datetime1">
              <a:rPr lang="en-US" smtClean="0"/>
              <a:t>9/25/19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FA455E-A1A3-2F4A-BB46-EE9124471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7F09D1-B7B8-264A-BD8E-3807D0CFA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28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C98A04-EB5D-AE47-8E0E-13F8C0B8C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FB89D-4F63-784C-B2C2-3ADD7676E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D37AF-0CD3-9C4D-98FF-00CEE964AB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CE649-929F-7D46-A9F4-9E220FC5EB89}" type="datetime1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77A96-B017-354B-B220-D8BACAC740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247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2019 Darrell Long and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90422-F24E-9946-B2B2-7A9AEB4BC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7196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02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tlassian.com/git/tutorials/learn-git-with-bitbucket-cloud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F23D19-E0EE-844E-8186-709FEF7B1B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57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F82F32-17FD-6746-80A4-F02B3191A3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7328" y="640082"/>
            <a:ext cx="6274591" cy="3351602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+mn-lt"/>
              </a:rPr>
              <a:t>Source Code Control using </a:t>
            </a:r>
            <a:r>
              <a:rPr lang="en-US">
                <a:solidFill>
                  <a:schemeClr val="bg1"/>
                </a:solidFill>
                <a:latin typeface="Courier" pitchFamily="2" charset="0"/>
              </a:rPr>
              <a:t>git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3E5925-EDCA-264F-A753-059EC122BE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7327" y="4156276"/>
            <a:ext cx="6274592" cy="2061645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Prof. Darrell Long</a:t>
            </a:r>
          </a:p>
          <a:p>
            <a:pPr algn="l"/>
            <a:r>
              <a:rPr lang="en-US">
                <a:solidFill>
                  <a:schemeClr val="bg1"/>
                </a:solidFill>
              </a:rPr>
              <a:t>CSE 13S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4383-5771-574C-B5A2-BDDD7D21C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93108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bg1">
                    <a:lumMod val="85000"/>
                  </a:schemeClr>
                </a:solidFill>
              </a:rPr>
              <a:t>© 2019 Darrell Long and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A5935-A6BD-064C-8024-20780D9D4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88A4C3A-6967-DE49-BFD0-3142060B8663}" type="slidenum">
              <a:rPr lang="en-US">
                <a:solidFill>
                  <a:schemeClr val="bg1">
                    <a:lumMod val="85000"/>
                  </a:schemeClr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111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A09301-4D30-0448-89F1-831DDDEC6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Courier" pitchFamily="2" charset="0"/>
              </a:rPr>
              <a:t>git clone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1CC5A8-67EA-4F02-BFA5-5DD1094A3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This command makes a copy of the remote repository stored on the server.</a:t>
            </a:r>
          </a:p>
          <a:p>
            <a:r>
              <a:rPr lang="en-US" sz="1900" dirty="0">
                <a:solidFill>
                  <a:schemeClr val="bg1"/>
                </a:solidFill>
              </a:rPr>
              <a:t>You can clone this directory in any place you like, as many times as you like.</a:t>
            </a:r>
          </a:p>
          <a:p>
            <a:r>
              <a:rPr lang="en-US" sz="1900" dirty="0">
                <a:solidFill>
                  <a:schemeClr val="bg1"/>
                </a:solidFill>
              </a:rPr>
              <a:t>It will be prepopulated with the directories that you need for this class.</a:t>
            </a:r>
          </a:p>
          <a:p>
            <a:endParaRPr lang="en-US" sz="1900" dirty="0">
              <a:solidFill>
                <a:schemeClr val="bg1"/>
              </a:solidFill>
            </a:endParaRPr>
          </a:p>
        </p:txBody>
      </p:sp>
      <p:pic>
        <p:nvPicPr>
          <p:cNvPr id="7" name="Picture 6" descr="A close up of a screen&#10;&#10;Description automatically generated">
            <a:extLst>
              <a:ext uri="{FF2B5EF4-FFF2-40B4-BE49-F238E27FC236}">
                <a16:creationId xmlns:a16="http://schemas.microsoft.com/office/drawing/2014/main" id="{D455737B-6430-CE45-9C1D-9762E4ECB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312" y="1582136"/>
            <a:ext cx="7278283" cy="369372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6FDFF3-EF27-2F40-91F6-359606CD1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BC5AA-090A-0644-850F-D86DD34E0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20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6EF50-0F18-7446-9AA4-E8213E127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Courier" pitchFamily="2" charset="0"/>
              </a:rPr>
              <a:t>git add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53AF69-9992-452F-A9F8-C8AC0C9D7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git add </a:t>
            </a:r>
            <a:r>
              <a:rPr lang="en-US" sz="2000" i="1" dirty="0">
                <a:solidFill>
                  <a:schemeClr val="bg1"/>
                </a:solidFill>
              </a:rPr>
              <a:t>file</a:t>
            </a:r>
            <a:r>
              <a:rPr lang="en-US" sz="2000" i="1" baseline="-25000" dirty="0">
                <a:solidFill>
                  <a:schemeClr val="bg1"/>
                </a:solidFill>
              </a:rPr>
              <a:t>1</a:t>
            </a:r>
            <a:r>
              <a:rPr lang="en-US" sz="2000" i="1" dirty="0">
                <a:solidFill>
                  <a:schemeClr val="bg1"/>
                </a:solidFill>
              </a:rPr>
              <a:t> file</a:t>
            </a:r>
            <a:r>
              <a:rPr lang="en-US" sz="2000" i="1" baseline="-25000" dirty="0">
                <a:solidFill>
                  <a:schemeClr val="bg1"/>
                </a:solidFill>
              </a:rPr>
              <a:t>2</a:t>
            </a:r>
            <a:r>
              <a:rPr lang="en-US" sz="2000" i="1" dirty="0">
                <a:solidFill>
                  <a:schemeClr val="bg1"/>
                </a:solidFill>
              </a:rPr>
              <a:t> file</a:t>
            </a:r>
            <a:r>
              <a:rPr lang="en-US" sz="2000" i="1" baseline="-25000" dirty="0">
                <a:solidFill>
                  <a:schemeClr val="bg1"/>
                </a:solidFill>
              </a:rPr>
              <a:t>3</a:t>
            </a:r>
            <a:r>
              <a:rPr lang="en-US" sz="2000" i="1" dirty="0">
                <a:solidFill>
                  <a:schemeClr val="bg1"/>
                </a:solidFill>
              </a:rPr>
              <a:t> …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Adds files to your repository and causes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git</a:t>
            </a:r>
            <a:r>
              <a:rPr lang="en-US" sz="2000" dirty="0">
                <a:solidFill>
                  <a:schemeClr val="bg1"/>
                </a:solidFill>
              </a:rPr>
              <a:t> to track changes to those files.</a:t>
            </a:r>
          </a:p>
        </p:txBody>
      </p:sp>
      <p:pic>
        <p:nvPicPr>
          <p:cNvPr id="8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2C3097-8171-364D-A0C1-DCA88F685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9948" y="805892"/>
            <a:ext cx="7184908" cy="366430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15190C-9FC6-0B4E-9EBD-A8E3981AD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BDA1EB-9DC6-774B-8DCE-00A7B77E8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817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C08DBC-DC35-584B-8648-7B8E4F040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Courier" pitchFamily="2" charset="0"/>
              </a:rPr>
              <a:t>git commit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51C5212-2283-4DF5-B341-151C38CBF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Issuing a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commit</a:t>
            </a:r>
            <a:r>
              <a:rPr lang="en-US" sz="2000" dirty="0">
                <a:solidFill>
                  <a:schemeClr val="bg1"/>
                </a:solidFill>
              </a:rPr>
              <a:t> sets a point in time (a version) of your file.</a:t>
            </a:r>
          </a:p>
          <a:p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git commit –am</a:t>
            </a:r>
            <a:r>
              <a:rPr lang="en-US" sz="2000" dirty="0">
                <a:solidFill>
                  <a:schemeClr val="bg1"/>
                </a:solidFill>
              </a:rPr>
              <a:t> “</a:t>
            </a:r>
            <a:r>
              <a:rPr lang="en-US" sz="2000" dirty="0" err="1">
                <a:solidFill>
                  <a:schemeClr val="bg1"/>
                </a:solidFill>
              </a:rPr>
              <a:t>msg</a:t>
            </a:r>
            <a:r>
              <a:rPr lang="en-US" sz="2000" dirty="0">
                <a:solidFill>
                  <a:schemeClr val="bg1"/>
                </a:solidFill>
              </a:rPr>
              <a:t>”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-a</a:t>
            </a:r>
            <a:r>
              <a:rPr lang="en-US" sz="2000" dirty="0">
                <a:solidFill>
                  <a:schemeClr val="bg1"/>
                </a:solidFill>
              </a:rPr>
              <a:t> means all files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-m</a:t>
            </a:r>
            <a:r>
              <a:rPr lang="en-US" sz="2000" dirty="0">
                <a:solidFill>
                  <a:schemeClr val="bg1"/>
                </a:solidFill>
              </a:rPr>
              <a:t> specifies a commit message</a:t>
            </a:r>
          </a:p>
        </p:txBody>
      </p:sp>
      <p:pic>
        <p:nvPicPr>
          <p:cNvPr id="8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383F288-E796-F245-AC7C-414386E22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936" y="1614456"/>
            <a:ext cx="7115858" cy="362908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F84302-0762-CA48-8FF0-5293CD1ED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AB1B-FA01-7D48-97A4-8329417C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87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B1C45F-D971-B448-821F-43375B314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This should not be you!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671051-1177-4900-BD29-3C2CC6878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 commit message should describe what you did since the last commit.</a:t>
            </a:r>
          </a:p>
          <a:p>
            <a:r>
              <a:rPr lang="en-US" sz="2000" dirty="0">
                <a:solidFill>
                  <a:schemeClr val="bg1"/>
                </a:solidFill>
              </a:rPr>
              <a:t>It will help you find a stable version when you mess things up!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333A5A8-A6FE-774F-98EA-FA42E7C33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919" y="321733"/>
            <a:ext cx="4738581" cy="621453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992C5F-1358-214A-8789-030148C23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0AEE4-DA0E-504E-9723-D0F2A5C07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44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61747D-6CF0-A846-8FD4-A67901625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Courier" pitchFamily="2" charset="0"/>
              </a:rPr>
              <a:t>git push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C12C246-C903-4C36-9479-8ABFD2EA7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Sends your local changes to the remote repository.</a:t>
            </a:r>
          </a:p>
          <a:p>
            <a:r>
              <a:rPr lang="en-US" sz="2000">
                <a:solidFill>
                  <a:schemeClr val="bg1"/>
                </a:solidFill>
              </a:rPr>
              <a:t>It’s a common mistake to forget to </a:t>
            </a:r>
            <a:r>
              <a:rPr lang="en-US" sz="2000">
                <a:solidFill>
                  <a:schemeClr val="bg1"/>
                </a:solidFill>
                <a:latin typeface="Courier" pitchFamily="2" charset="0"/>
              </a:rPr>
              <a:t>push</a:t>
            </a:r>
            <a:r>
              <a:rPr lang="en-US" sz="2000">
                <a:solidFill>
                  <a:schemeClr val="bg1"/>
                </a:solidFill>
              </a:rPr>
              <a:t>, but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If you do not push then we cannot grade your code.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A453BF9-255B-2C4F-90D0-AEA467842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736" y="1566001"/>
            <a:ext cx="7305879" cy="372599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38C7C5-6102-C143-B41F-4D517D2FB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58D25-0487-AC4A-AE35-3F1ADD0CC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79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7EE5F4-A5AD-7646-A67F-472D0F14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Courier" pitchFamily="2" charset="0"/>
              </a:rPr>
              <a:t>git pull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BF35E13-E40D-4DD3-8407-BD979F236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Brings your local repository up-to-date from the remote repository.</a:t>
            </a:r>
          </a:p>
          <a:p>
            <a:pPr lvl="1"/>
            <a:r>
              <a:rPr lang="en-US" sz="1600">
                <a:solidFill>
                  <a:schemeClr val="bg1"/>
                </a:solidFill>
              </a:rPr>
              <a:t>Will merge in changes that appear in the other branch (perhaps made by your collaborator).</a:t>
            </a:r>
          </a:p>
          <a:p>
            <a:r>
              <a:rPr lang="en-US" sz="1600">
                <a:solidFill>
                  <a:schemeClr val="bg1"/>
                </a:solidFill>
              </a:rPr>
              <a:t>There are many options that deal with tags, branches, and other details.</a:t>
            </a:r>
          </a:p>
          <a:p>
            <a:r>
              <a:rPr lang="en-US" sz="1600">
                <a:solidFill>
                  <a:schemeClr val="bg1"/>
                </a:solidFill>
              </a:rPr>
              <a:t>You are strongly advised at this point in your education to </a:t>
            </a:r>
            <a:r>
              <a:rPr lang="en-US" sz="1600" i="1">
                <a:solidFill>
                  <a:schemeClr val="bg1"/>
                </a:solidFill>
              </a:rPr>
              <a:t>keep it simple</a:t>
            </a:r>
            <a:r>
              <a:rPr lang="en-US" sz="1600">
                <a:solidFill>
                  <a:schemeClr val="bg1"/>
                </a:solidFill>
              </a:rPr>
              <a:t>.</a:t>
            </a:r>
          </a:p>
          <a:p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864D1B0-7BCB-F94B-B74F-8CC0974AA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501" y="1577825"/>
            <a:ext cx="7259510" cy="37023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9DDBA9-33BE-A845-80A1-90861B524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0F7D6-6835-8445-9A38-9C2003499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83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612E9D-EE2F-184E-AE11-1B8E9C92C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66449-F84C-FE45-AC2B-FB86EB669F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900" dirty="0">
                <a:solidFill>
                  <a:schemeClr val="bg1"/>
                </a:solidFill>
                <a:latin typeface="Courier" pitchFamily="2" charset="0"/>
              </a:rPr>
              <a:t>git</a:t>
            </a:r>
            <a:r>
              <a:rPr lang="en-US" sz="1900" dirty="0">
                <a:solidFill>
                  <a:schemeClr val="bg1"/>
                </a:solidFill>
              </a:rPr>
              <a:t> stores your repository as a sequence of commits:</a:t>
            </a:r>
          </a:p>
          <a:p>
            <a:pPr lvl="1"/>
            <a:r>
              <a:rPr lang="en-US" sz="1900" dirty="0">
                <a:solidFill>
                  <a:schemeClr val="bg1"/>
                </a:solidFill>
              </a:rPr>
              <a:t>Each commit created a new node.</a:t>
            </a:r>
          </a:p>
          <a:p>
            <a:r>
              <a:rPr lang="en-US" sz="1900" dirty="0">
                <a:solidFill>
                  <a:schemeClr val="bg1"/>
                </a:solidFill>
              </a:rPr>
              <a:t>These commits form a directed acyclic graph (DAG).</a:t>
            </a:r>
          </a:p>
          <a:p>
            <a:r>
              <a:rPr lang="en-US" sz="1900" dirty="0">
                <a:solidFill>
                  <a:schemeClr val="bg1"/>
                </a:solidFill>
              </a:rPr>
              <a:t>You can have a local development branch separate from the master branch.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5D7D15-5A2F-DA46-9AAD-BC33612234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tretch/>
        </p:blipFill>
        <p:spPr>
          <a:xfrm>
            <a:off x="4650908" y="1571953"/>
            <a:ext cx="7193387" cy="371409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7E76D5-A1F2-5949-BFA2-B8E079E9C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D600A-F284-724C-9BEA-D06318ED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90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34AC5-04C3-CE42-9227-3B1A92081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624" y="731181"/>
            <a:ext cx="3723662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Courier" pitchFamily="2" charset="0"/>
              </a:rPr>
              <a:t>git pull --merge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D19A1-A63B-7645-BF38-4ED8DB33FD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Merging allows you to combine two or more branches.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Trivial changes will be automatically applied.</a:t>
            </a:r>
          </a:p>
          <a:p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git</a:t>
            </a:r>
            <a:r>
              <a:rPr lang="en-US" sz="2000" dirty="0">
                <a:solidFill>
                  <a:schemeClr val="bg1"/>
                </a:solidFill>
              </a:rPr>
              <a:t> is not magic, and if there are conflicts </a:t>
            </a:r>
            <a:r>
              <a:rPr lang="en-US" sz="2000" i="1" dirty="0">
                <a:solidFill>
                  <a:schemeClr val="bg1"/>
                </a:solidFill>
              </a:rPr>
              <a:t>you</a:t>
            </a:r>
            <a:r>
              <a:rPr lang="en-US" sz="2000" dirty="0">
                <a:solidFill>
                  <a:schemeClr val="bg1"/>
                </a:solidFill>
              </a:rPr>
              <a:t> will have to resolve them.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78D351-E123-CE4F-8DE2-5275181545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1618" b="-1"/>
          <a:stretch/>
        </p:blipFill>
        <p:spPr>
          <a:xfrm>
            <a:off x="5297763" y="1529839"/>
            <a:ext cx="6250769" cy="363745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22BECA-4475-6E45-9B2A-151C5B2B9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634C1-91D0-B043-8EA9-61BCFCA8F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075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F44C8D-166B-9B4E-BDA0-112F7ADF8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117" y="520365"/>
            <a:ext cx="3988676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Courier" pitchFamily="2" charset="0"/>
              </a:rPr>
              <a:t>git pull --rebase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9C1A54-8515-DA4B-A9F6-9825B4A9F9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Brings in the history from the remote repository.</a:t>
            </a:r>
          </a:p>
          <a:p>
            <a:r>
              <a:rPr lang="en-US" sz="2000">
                <a:solidFill>
                  <a:schemeClr val="bg1"/>
                </a:solidFill>
              </a:rPr>
              <a:t>Applies them to your local respository.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542FE7C-70D6-4242-AEB2-DA8B6E0A7B0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0910" y="1233004"/>
            <a:ext cx="7572398" cy="439199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B6C02E-D5FA-E041-A5AB-DC321C064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5DA03-9EB0-9349-9BCB-321E035EB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242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DA8C8A5-4B5B-D348-9D11-113A444F1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100" dirty="0"/>
              <a:t>Make it as simple as possible, but no simpler…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2541744-1E0B-2440-9417-AC924A5094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2279018"/>
            <a:ext cx="5314543" cy="337592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742950" indent="-457200">
              <a:buFont typeface="+mj-lt"/>
              <a:buAutoNum type="arabicPeriod"/>
            </a:pPr>
            <a:r>
              <a:rPr lang="en-US" sz="2400" dirty="0"/>
              <a:t>Clone your repository on </a:t>
            </a:r>
            <a:r>
              <a:rPr lang="en-US" sz="2400" dirty="0" err="1">
                <a:latin typeface="Courier" pitchFamily="2" charset="0"/>
              </a:rPr>
              <a:t>unix.ucsc.edu</a:t>
            </a:r>
            <a:endParaRPr lang="en-US" sz="2400" dirty="0">
              <a:latin typeface="Courier" pitchFamily="2" charset="0"/>
            </a:endParaRPr>
          </a:p>
          <a:p>
            <a:pPr marL="742950" indent="-457200">
              <a:buFont typeface="+mj-lt"/>
              <a:buAutoNum type="arabicPeriod"/>
            </a:pPr>
            <a:r>
              <a:rPr lang="en-US" sz="2400" dirty="0"/>
              <a:t>Clone your repository on your laptop</a:t>
            </a:r>
          </a:p>
          <a:p>
            <a:pPr marL="742950" indent="-457200">
              <a:buFont typeface="+mj-lt"/>
              <a:buAutoNum type="arabicPeriod"/>
            </a:pPr>
            <a:r>
              <a:rPr lang="en-US" sz="2400" dirty="0"/>
              <a:t>Use </a:t>
            </a:r>
            <a:r>
              <a:rPr lang="en-US" sz="2400" dirty="0">
                <a:latin typeface="Courier" pitchFamily="2" charset="0"/>
              </a:rPr>
              <a:t>git push</a:t>
            </a:r>
            <a:r>
              <a:rPr lang="en-US" sz="2400" dirty="0"/>
              <a:t> and </a:t>
            </a:r>
            <a:r>
              <a:rPr lang="en-US" sz="2400" dirty="0">
                <a:latin typeface="Courier" pitchFamily="2" charset="0"/>
              </a:rPr>
              <a:t>git pull</a:t>
            </a:r>
            <a:r>
              <a:rPr lang="en-US" sz="2400" dirty="0"/>
              <a:t> to transfer files</a:t>
            </a:r>
          </a:p>
          <a:p>
            <a:endParaRPr lang="en-US" sz="2400" dirty="0"/>
          </a:p>
          <a:p>
            <a:r>
              <a:rPr lang="en-US" sz="2400" dirty="0"/>
              <a:t>Do no make things unnecessarily complicated.</a:t>
            </a:r>
          </a:p>
          <a:p>
            <a:pPr lvl="1"/>
            <a:r>
              <a:rPr lang="en-US" dirty="0"/>
              <a:t>Avoid FileZilla and programs like it.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close up of a person&#10;&#10;Description automatically generated">
            <a:extLst>
              <a:ext uri="{FF2B5EF4-FFF2-40B4-BE49-F238E27FC236}">
                <a16:creationId xmlns:a16="http://schemas.microsoft.com/office/drawing/2014/main" id="{2B72B0D6-215F-C545-875E-35CC9981E4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10" b="2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DB6597-0D62-E24A-A08C-DDED2DDC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D639B9-1EF0-ED49-9699-C4507B8EF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03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A5B03A-0B5B-4A4D-ABD3-C58A8F9E3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What is 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git</a:t>
            </a:r>
            <a:r>
              <a:rPr lang="en-US" dirty="0">
                <a:solidFill>
                  <a:schemeClr val="accent1"/>
                </a:solidFill>
              </a:rPr>
              <a:t>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2B0D5-E48C-A84D-BADE-73D0362B8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It is a </a:t>
            </a:r>
            <a:r>
              <a:rPr lang="en-US" sz="2400" i="1" dirty="0"/>
              <a:t>Source Code Control </a:t>
            </a:r>
            <a:r>
              <a:rPr lang="en-US" sz="2400" dirty="0"/>
              <a:t>system.</a:t>
            </a:r>
          </a:p>
          <a:p>
            <a:pPr lvl="1"/>
            <a:r>
              <a:rPr lang="en-US" dirty="0"/>
              <a:t>It tracks files and the changes to those files.</a:t>
            </a:r>
          </a:p>
          <a:p>
            <a:r>
              <a:rPr lang="en-US" sz="2400" dirty="0"/>
              <a:t>It is a collaboration tool.</a:t>
            </a:r>
          </a:p>
          <a:p>
            <a:pPr lvl="1"/>
            <a:r>
              <a:rPr lang="en-US" dirty="0"/>
              <a:t>It allows multiple people to work independently and then merge their work.</a:t>
            </a:r>
          </a:p>
          <a:p>
            <a:r>
              <a:rPr lang="en-US" sz="2400" dirty="0"/>
              <a:t>It is your </a:t>
            </a:r>
            <a:r>
              <a:rPr lang="en-US" sz="2400" i="1" dirty="0"/>
              <a:t>best friend </a:t>
            </a:r>
          </a:p>
          <a:p>
            <a:pPr lvl="1"/>
            <a:r>
              <a:rPr lang="en-US" sz="2000" dirty="0"/>
              <a:t>When you lose a file, or </a:t>
            </a:r>
          </a:p>
          <a:p>
            <a:pPr lvl="1"/>
            <a:r>
              <a:rPr lang="en-US" sz="2000" dirty="0"/>
              <a:t>When you mess things up and want to go back.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13A0B3-D067-A349-9973-396B3748F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69DB9-466D-034B-9186-35AC137BA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21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3D470-DA76-5044-A6E7-0EC2ED128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/>
              <a:t>Summary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EA07E-4EC4-804C-84C4-664BF86BA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latin typeface="Courier" pitchFamily="2" charset="0"/>
              </a:rPr>
              <a:t>git</a:t>
            </a:r>
            <a:r>
              <a:rPr lang="en-US" sz="2400" dirty="0"/>
              <a:t> is a powerful but complex tool.</a:t>
            </a:r>
          </a:p>
          <a:p>
            <a:pPr lvl="1"/>
            <a:r>
              <a:rPr lang="en-US" dirty="0"/>
              <a:t>If you use it correctly, it will save you from many unpleasant situations.</a:t>
            </a:r>
          </a:p>
          <a:p>
            <a:pPr lvl="1"/>
            <a:r>
              <a:rPr lang="en-US" dirty="0">
                <a:latin typeface="Courier" pitchFamily="2" charset="0"/>
              </a:rPr>
              <a:t>git</a:t>
            </a:r>
            <a:r>
              <a:rPr lang="en-US" dirty="0"/>
              <a:t> tracks each commit, so you can always go back to a previous commit.</a:t>
            </a:r>
          </a:p>
          <a:p>
            <a:r>
              <a:rPr lang="en-US" sz="2400" dirty="0"/>
              <a:t>If you only use it to submit your assignments then you are missing the point and lose all the benefits. </a:t>
            </a:r>
          </a:p>
          <a:p>
            <a:r>
              <a:rPr lang="en-US" sz="2400" dirty="0"/>
              <a:t>Take the time to work through a tutorial:</a:t>
            </a:r>
          </a:p>
          <a:p>
            <a:pPr lvl="1"/>
            <a:r>
              <a:rPr lang="en-US" sz="1800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https://www.atlassian.com/git/tutorials/learn-git-with-bitbucket-cloud</a:t>
            </a:r>
            <a:endParaRPr lang="en-US" sz="18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EC643-6526-F143-8CD3-83C508CA4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C7E2D-1570-044F-87A6-132CCFBBF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88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B5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7C6F9-FE75-8549-9829-C83700F39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It’s really not that hard</a:t>
            </a:r>
            <a:b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—</a:t>
            </a:r>
            <a:b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But it can be if you try…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F121B7-EBC5-9A4F-9841-CE6AE9ED86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2514" y="481753"/>
            <a:ext cx="4494551" cy="589449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68FE18-FF60-E34E-A893-99731F801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DEC697-D18E-7A4E-AD49-711C906B5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24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E9A108-449D-9F4A-BA1E-A4F50E003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Finally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675EC-8BC6-5548-A977-A203F049A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Commit </a:t>
            </a:r>
            <a:r>
              <a:rPr lang="en-US" sz="2000" i="1" dirty="0">
                <a:solidFill>
                  <a:schemeClr val="bg1"/>
                </a:solidFill>
              </a:rPr>
              <a:t>regularly</a:t>
            </a:r>
            <a:r>
              <a:rPr lang="en-US" sz="2000" dirty="0">
                <a:solidFill>
                  <a:schemeClr val="bg1"/>
                </a:solidFill>
              </a:rPr>
              <a:t>, and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2400" i="1" dirty="0">
                <a:solidFill>
                  <a:srgbClr val="FF0000"/>
                </a:solidFill>
              </a:rPr>
              <a:t>Do not forget to push!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540A1D-0353-D941-A39A-3EA36A49C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3" y="1004528"/>
            <a:ext cx="6250769" cy="468807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7AB60-1056-F044-8673-A2D34A1CF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1CE9B-4AB2-7D49-B66F-622697317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348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477C67-4424-6E48-808E-0615C5D4E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Warning</a:t>
            </a: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5400" kern="1200" dirty="0">
                <a:solidFill>
                  <a:srgbClr val="FFFFFF"/>
                </a:solidFill>
                <a:latin typeface="Courier" pitchFamily="2" charset="0"/>
              </a:rPr>
              <a:t>git</a:t>
            </a: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can be complicated!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511D47-0663-5948-95AE-A6CBDC436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651" b="6630"/>
          <a:stretch/>
        </p:blipFill>
        <p:spPr>
          <a:xfrm>
            <a:off x="738256" y="2509911"/>
            <a:ext cx="10660389" cy="399763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21190D-F4FC-7D47-BC0A-596250E66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FD1AF9-8BB8-1940-A93C-9A3521F99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829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7A0BCC-13C2-5846-B646-9DD7D7E8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What is </a:t>
            </a:r>
            <a:r>
              <a:rPr lang="en-US">
                <a:solidFill>
                  <a:schemeClr val="accent1"/>
                </a:solidFill>
                <a:latin typeface="Courier" pitchFamily="2" charset="0"/>
              </a:rPr>
              <a:t>ssh</a:t>
            </a:r>
            <a:r>
              <a:rPr lang="en-US">
                <a:solidFill>
                  <a:schemeClr val="accent1"/>
                </a:solidFill>
              </a:rPr>
              <a:t>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D938-D89E-6B48-9CD2-1EE27E08E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/>
              <a:t>It is a family of programs that let one computer communicate with another.</a:t>
            </a:r>
          </a:p>
          <a:p>
            <a:pPr lvl="1"/>
            <a:r>
              <a:rPr lang="en-US">
                <a:latin typeface="Courier" pitchFamily="2" charset="0"/>
              </a:rPr>
              <a:t>ssh</a:t>
            </a:r>
            <a:r>
              <a:rPr lang="en-US"/>
              <a:t>    — Secure Shell</a:t>
            </a:r>
          </a:p>
          <a:p>
            <a:pPr lvl="1"/>
            <a:r>
              <a:rPr lang="en-US">
                <a:latin typeface="Courier" pitchFamily="2" charset="0"/>
              </a:rPr>
              <a:t>scp</a:t>
            </a:r>
            <a:r>
              <a:rPr lang="en-US"/>
              <a:t>    — Secure Copy</a:t>
            </a:r>
          </a:p>
          <a:p>
            <a:pPr lvl="1"/>
            <a:r>
              <a:rPr lang="en-US">
                <a:latin typeface="Courier" pitchFamily="2" charset="0"/>
              </a:rPr>
              <a:t>sftp</a:t>
            </a:r>
            <a:r>
              <a:rPr lang="en-US"/>
              <a:t> — Secure FTP</a:t>
            </a:r>
          </a:p>
          <a:p>
            <a:pPr lvl="1"/>
            <a:endParaRPr lang="en-US"/>
          </a:p>
          <a:p>
            <a:r>
              <a:rPr lang="en-US" sz="2400"/>
              <a:t>Data is compressed and encrypted before sending it over the network.</a:t>
            </a:r>
          </a:p>
          <a:p>
            <a:r>
              <a:rPr lang="en-US" sz="2400"/>
              <a:t>Authentication is provided by Public Key Cryptography.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59E15E-5F21-E849-91ED-A875B81E4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E4BB6-AB36-C24D-B2F7-CB3FC2083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18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A87E14-89EA-B54B-A540-48F1CAAB9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Create an ssh Key</a:t>
            </a:r>
          </a:p>
        </p:txBody>
      </p:sp>
      <p:pic>
        <p:nvPicPr>
          <p:cNvPr id="5" name="Content Placeholder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0B31078-7B0B-7A4B-A386-54BE76A1F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5606" y="496292"/>
            <a:ext cx="8379167" cy="586541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3613A9-536E-044C-854E-2FA901992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76E77-076B-B442-AF65-05BB687C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323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B471CF-CD09-7541-A90A-C8F5C9020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 err="1">
                <a:solidFill>
                  <a:srgbClr val="FFFFFF"/>
                </a:solidFill>
                <a:latin typeface="Courier" pitchFamily="2" charset="0"/>
              </a:rPr>
              <a:t>ssh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Public Key</a:t>
            </a:r>
          </a:p>
        </p:txBody>
      </p:sp>
      <p:pic>
        <p:nvPicPr>
          <p:cNvPr id="9" name="Content Placeholder 8" descr="A screenshot of a computer&#13;&#10;&#13;&#10;Description automatically generated">
            <a:extLst>
              <a:ext uri="{FF2B5EF4-FFF2-40B4-BE49-F238E27FC236}">
                <a16:creationId xmlns:a16="http://schemas.microsoft.com/office/drawing/2014/main" id="{9D772173-8BA1-A64E-8A75-7CB49B6B52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6330" y="431964"/>
            <a:ext cx="8551773" cy="5994071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56500-9782-E446-A8A9-1091F52EA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A7024-361C-FE4F-B5C3-E99FB1E79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782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D6350-15EB-474B-8F4F-4E6BA1C4A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 dirty="0"/>
              <a:t>Source Code Control</a:t>
            </a:r>
          </a:p>
        </p:txBody>
      </p:sp>
      <p:pic>
        <p:nvPicPr>
          <p:cNvPr id="5" name="Picture 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EE618A4B-53EE-7C48-8B0C-7C53D6C17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37" y="642988"/>
            <a:ext cx="2270402" cy="557154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FAA36-DFD2-344C-988F-BB6439942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8672" y="1489166"/>
            <a:ext cx="7629675" cy="482986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ourier" pitchFamily="2" charset="0"/>
              </a:rPr>
              <a:t>git</a:t>
            </a:r>
            <a:r>
              <a:rPr lang="en-US" sz="2000" dirty="0"/>
              <a:t> is the source control system that you will use during your education.</a:t>
            </a:r>
          </a:p>
          <a:p>
            <a:pPr lvl="1"/>
            <a:r>
              <a:rPr lang="en-US" sz="2000" dirty="0"/>
              <a:t>It is among the most widely used.</a:t>
            </a:r>
          </a:p>
          <a:p>
            <a:r>
              <a:rPr lang="en-US" sz="2000" dirty="0"/>
              <a:t>Keeps multiple versions of your files.</a:t>
            </a:r>
          </a:p>
          <a:p>
            <a:pPr lvl="1"/>
            <a:r>
              <a:rPr lang="en-US" sz="2000" dirty="0"/>
              <a:t>That means if you make a mistake you can go back to an earlier version.</a:t>
            </a:r>
          </a:p>
          <a:p>
            <a:r>
              <a:rPr lang="en-US" sz="2000" dirty="0"/>
              <a:t>You can share your files with others in a controlled fashion, and</a:t>
            </a:r>
          </a:p>
          <a:p>
            <a:pPr lvl="1"/>
            <a:r>
              <a:rPr lang="en-US" sz="2000" dirty="0"/>
              <a:t>You can reconcile divergent versions of your files.</a:t>
            </a:r>
          </a:p>
          <a:p>
            <a:r>
              <a:rPr lang="en-US" sz="2000" dirty="0"/>
              <a:t>Files are stored in a repository.</a:t>
            </a:r>
          </a:p>
          <a:p>
            <a:pPr lvl="1"/>
            <a:r>
              <a:rPr lang="en-US" sz="2000" dirty="0"/>
              <a:t>Stores are opaque chunks (</a:t>
            </a:r>
            <a:r>
              <a:rPr lang="en-US" sz="2000" i="1" dirty="0"/>
              <a:t>do not </a:t>
            </a:r>
            <a:r>
              <a:rPr lang="en-US" sz="2000" dirty="0"/>
              <a:t>mess with them).</a:t>
            </a:r>
          </a:p>
          <a:p>
            <a:pPr lvl="1"/>
            <a:r>
              <a:rPr lang="en-US" sz="2000" dirty="0"/>
              <a:t>The repository represents the history of each file.</a:t>
            </a:r>
          </a:p>
          <a:p>
            <a:r>
              <a:rPr lang="en-US" sz="2000" dirty="0"/>
              <a:t>You have a local repository that you can synchronize with the one stored on the server.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0D037-73D4-F949-BD67-FD3050BC1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4F444-3877-3042-B11E-BEA916E73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779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CBA792-FF39-1943-BAB8-10216C03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A little more about 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git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45FD2A6-23C0-7B41-9913-68F003756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Files are stored in a repository</a:t>
            </a:r>
          </a:p>
          <a:p>
            <a:pPr lvl="1"/>
            <a:r>
              <a:rPr lang="en-US" dirty="0">
                <a:latin typeface="Courier" pitchFamily="2" charset="0"/>
              </a:rPr>
              <a:t>The</a:t>
            </a:r>
            <a:r>
              <a:rPr lang="en-US" dirty="0"/>
              <a:t> </a:t>
            </a:r>
            <a:r>
              <a:rPr lang="en-US" dirty="0">
                <a:latin typeface="Courier" pitchFamily="2" charset="0"/>
              </a:rPr>
              <a:t>.git</a:t>
            </a:r>
            <a:r>
              <a:rPr lang="en-US" dirty="0"/>
              <a:t> directory contains indexing information and a content-addressable store of file chunks.</a:t>
            </a:r>
          </a:p>
          <a:p>
            <a:r>
              <a:rPr lang="en-US" sz="2400" dirty="0"/>
              <a:t>A set of </a:t>
            </a:r>
            <a:r>
              <a:rPr lang="en-US" sz="2400" dirty="0">
                <a:latin typeface="Courier" pitchFamily="2" charset="0"/>
              </a:rPr>
              <a:t>git</a:t>
            </a:r>
            <a:r>
              <a:rPr lang="en-US" sz="2400" dirty="0"/>
              <a:t> commands for manipulating the repository:</a:t>
            </a:r>
          </a:p>
          <a:p>
            <a:pPr lvl="1"/>
            <a:r>
              <a:rPr lang="en-US" dirty="0"/>
              <a:t>Use only the git commands,</a:t>
            </a:r>
          </a:p>
          <a:p>
            <a:pPr lvl="1"/>
            <a:r>
              <a:rPr lang="en-US" dirty="0"/>
              <a:t>Do not mess with the contents of </a:t>
            </a:r>
            <a:r>
              <a:rPr lang="en-US" dirty="0">
                <a:latin typeface="Courier" pitchFamily="2" charset="0"/>
              </a:rPr>
              <a:t>.git</a:t>
            </a:r>
            <a:r>
              <a:rPr lang="en-US" dirty="0"/>
              <a:t> (bad things will happen).</a:t>
            </a:r>
          </a:p>
          <a:p>
            <a:r>
              <a:rPr lang="en-US" sz="2400" dirty="0"/>
              <a:t>If you do then you can clone a new copy from the server, </a:t>
            </a:r>
          </a:p>
          <a:p>
            <a:pPr lvl="1"/>
            <a:r>
              <a:rPr lang="en-US" i="1" dirty="0"/>
              <a:t>If</a:t>
            </a:r>
            <a:r>
              <a:rPr lang="en-US" dirty="0"/>
              <a:t> you </a:t>
            </a:r>
            <a:r>
              <a:rPr lang="en-US" dirty="0">
                <a:latin typeface="Courier" pitchFamily="2" charset="0"/>
              </a:rPr>
              <a:t>commit</a:t>
            </a:r>
            <a:r>
              <a:rPr lang="en-US" dirty="0"/>
              <a:t> and </a:t>
            </a:r>
            <a:r>
              <a:rPr lang="en-US" dirty="0">
                <a:latin typeface="Courier" pitchFamily="2" charset="0"/>
              </a:rPr>
              <a:t>push</a:t>
            </a:r>
            <a:r>
              <a:rPr lang="en-US" dirty="0"/>
              <a:t> </a:t>
            </a:r>
            <a:r>
              <a:rPr lang="en-US" i="1" dirty="0"/>
              <a:t>regularly</a:t>
            </a:r>
            <a:r>
              <a:rPr lang="en-US" dirty="0"/>
              <a:t>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0A1C4-2FAB-5846-A74E-7FACF1C55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A5BEE-AA33-A04F-BD96-4CA8FF844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899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1A5EE-EF78-BF4E-823E-1FFBFB8BD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200" dirty="0">
                <a:solidFill>
                  <a:srgbClr val="00B050"/>
                </a:solidFill>
              </a:rPr>
              <a:t>Good News! </a:t>
            </a:r>
            <a:r>
              <a:rPr lang="en-US" sz="4200" dirty="0"/>
              <a:t>Most of the time it is not complicated at all.</a:t>
            </a:r>
          </a:p>
        </p:txBody>
      </p:sp>
      <p:pic>
        <p:nvPicPr>
          <p:cNvPr id="9" name="Content Placeholder 8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9996B337-AC6B-DE4C-9B7A-68D942B92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5661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D1EB30-D025-D44B-8D5F-C962064E4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03AF9-DEC8-0449-A1E4-6C1A610F2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737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1067</Words>
  <Application>Microsoft Macintosh PowerPoint</Application>
  <PresentationFormat>Widescreen</PresentationFormat>
  <Paragraphs>148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Courier</vt:lpstr>
      <vt:lpstr>Office Theme</vt:lpstr>
      <vt:lpstr>Source Code Control using git</vt:lpstr>
      <vt:lpstr>What is git?</vt:lpstr>
      <vt:lpstr>Warning: git can be complicated!</vt:lpstr>
      <vt:lpstr>What is ssh?</vt:lpstr>
      <vt:lpstr>Create an ssh Key</vt:lpstr>
      <vt:lpstr>ssh Public Key</vt:lpstr>
      <vt:lpstr>Source Code Control</vt:lpstr>
      <vt:lpstr>A little more about git</vt:lpstr>
      <vt:lpstr>Good News! Most of the time it is not complicated at all.</vt:lpstr>
      <vt:lpstr>git clone</vt:lpstr>
      <vt:lpstr>git add</vt:lpstr>
      <vt:lpstr>git commit</vt:lpstr>
      <vt:lpstr>This should not be you!</vt:lpstr>
      <vt:lpstr>git push</vt:lpstr>
      <vt:lpstr>git pull</vt:lpstr>
      <vt:lpstr>Branching</vt:lpstr>
      <vt:lpstr>git pull --merge</vt:lpstr>
      <vt:lpstr>git pull --rebase</vt:lpstr>
      <vt:lpstr>Make it as simple as possible, but no simpler…</vt:lpstr>
      <vt:lpstr>Summary</vt:lpstr>
      <vt:lpstr>It’s really not that hard —  But it can be if you try…</vt:lpstr>
      <vt:lpstr>Finally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Source Code Control using git</dc:title>
  <dc:creator>Darrell Long</dc:creator>
  <cp:lastModifiedBy>Darrell Long</cp:lastModifiedBy>
  <cp:revision>2</cp:revision>
  <dcterms:created xsi:type="dcterms:W3CDTF">2019-08-04T05:36:10Z</dcterms:created>
  <dcterms:modified xsi:type="dcterms:W3CDTF">2019-09-26T03:37:56Z</dcterms:modified>
</cp:coreProperties>
</file>